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1" r:id="rId4"/>
    <p:sldId id="298" r:id="rId5"/>
    <p:sldId id="300" r:id="rId6"/>
    <p:sldId id="283" r:id="rId7"/>
    <p:sldId id="290" r:id="rId8"/>
    <p:sldId id="313" r:id="rId9"/>
    <p:sldId id="286" r:id="rId10"/>
    <p:sldId id="289" r:id="rId11"/>
    <p:sldId id="288" r:id="rId12"/>
    <p:sldId id="287" r:id="rId13"/>
    <p:sldId id="294" r:id="rId14"/>
    <p:sldId id="296" r:id="rId15"/>
    <p:sldId id="295" r:id="rId16"/>
    <p:sldId id="297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54D"/>
    <a:srgbClr val="B50794"/>
    <a:srgbClr val="8D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96200" y="5486400"/>
            <a:ext cx="1193800" cy="119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42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1pPr>
            <a:lvl2pPr>
              <a:spcBef>
                <a:spcPts val="1000"/>
              </a:spcBef>
              <a:buClr>
                <a:srgbClr val="69BE2B"/>
              </a:buClr>
              <a:buFont typeface="Wingdings" pitchFamily="2" charset="2"/>
              <a:buChar char="§"/>
              <a:defRPr/>
            </a:lvl2pPr>
            <a:lvl3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3pPr>
            <a:lvl4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4pPr>
            <a:lvl5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sz="2600" kern="1200">
          <a:solidFill>
            <a:srgbClr val="59595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Vehicle 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PayneWest Insurance 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Loss Control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Presentation by: Brendan Riley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Y:\misc\pwi logo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21412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Inspect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Maintain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Repair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Pre-Trip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Post-Trip DVIR*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Inspection in Operation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Annual Inspections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DOT Inspections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MAINTENANCE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76062"/>
            <a:ext cx="5249008" cy="2095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FMCSA Regulations Part 396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18" y="1524000"/>
            <a:ext cx="76200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SYSTEMATICALLY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990600" y="2743200"/>
            <a:ext cx="1981200" cy="1828800"/>
          </a:xfrm>
          <a:prstGeom prst="pent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INSPECT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3666259" y="2743200"/>
            <a:ext cx="1922318" cy="1828800"/>
          </a:xfrm>
          <a:prstGeom prst="pent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MAINTAIN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6324600" y="2743200"/>
            <a:ext cx="1828800" cy="1828800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REPAIR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MAINTENANCE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1219200"/>
            <a:ext cx="8458199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SYSTEMATICALLY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06240" y="4053840"/>
            <a:ext cx="2346960" cy="2346960"/>
          </a:xfrm>
          <a:custGeom>
            <a:avLst/>
            <a:gdLst>
              <a:gd name="connsiteX0" fmla="*/ 1665882 w 2346960"/>
              <a:gd name="connsiteY0" fmla="*/ 374196 h 2346960"/>
              <a:gd name="connsiteX1" fmla="*/ 1848438 w 2346960"/>
              <a:gd name="connsiteY1" fmla="*/ 221005 h 2346960"/>
              <a:gd name="connsiteX2" fmla="*/ 1994280 w 2346960"/>
              <a:gd name="connsiteY2" fmla="*/ 343380 h 2346960"/>
              <a:gd name="connsiteX3" fmla="*/ 1875117 w 2346960"/>
              <a:gd name="connsiteY3" fmla="*/ 549764 h 2346960"/>
              <a:gd name="connsiteX4" fmla="*/ 2064452 w 2346960"/>
              <a:gd name="connsiteY4" fmla="*/ 877703 h 2346960"/>
              <a:gd name="connsiteX5" fmla="*/ 2302768 w 2346960"/>
              <a:gd name="connsiteY5" fmla="*/ 877697 h 2346960"/>
              <a:gd name="connsiteX6" fmla="*/ 2335827 w 2346960"/>
              <a:gd name="connsiteY6" fmla="*/ 1065186 h 2346960"/>
              <a:gd name="connsiteX7" fmla="*/ 2111882 w 2346960"/>
              <a:gd name="connsiteY7" fmla="*/ 1146689 h 2346960"/>
              <a:gd name="connsiteX8" fmla="*/ 2046127 w 2346960"/>
              <a:gd name="connsiteY8" fmla="*/ 1519607 h 2346960"/>
              <a:gd name="connsiteX9" fmla="*/ 2228690 w 2346960"/>
              <a:gd name="connsiteY9" fmla="*/ 1672789 h 2346960"/>
              <a:gd name="connsiteX10" fmla="*/ 2133499 w 2346960"/>
              <a:gd name="connsiteY10" fmla="*/ 1837665 h 2346960"/>
              <a:gd name="connsiteX11" fmla="*/ 1909558 w 2346960"/>
              <a:gd name="connsiteY11" fmla="*/ 1756150 h 2346960"/>
              <a:gd name="connsiteX12" fmla="*/ 1619479 w 2346960"/>
              <a:gd name="connsiteY12" fmla="*/ 1999555 h 2346960"/>
              <a:gd name="connsiteX13" fmla="*/ 1660869 w 2346960"/>
              <a:gd name="connsiteY13" fmla="*/ 2234249 h 2346960"/>
              <a:gd name="connsiteX14" fmla="*/ 1481968 w 2346960"/>
              <a:gd name="connsiteY14" fmla="*/ 2299363 h 2346960"/>
              <a:gd name="connsiteX15" fmla="*/ 1362815 w 2346960"/>
              <a:gd name="connsiteY15" fmla="*/ 2092973 h 2346960"/>
              <a:gd name="connsiteX16" fmla="*/ 984144 w 2346960"/>
              <a:gd name="connsiteY16" fmla="*/ 2092973 h 2346960"/>
              <a:gd name="connsiteX17" fmla="*/ 864992 w 2346960"/>
              <a:gd name="connsiteY17" fmla="*/ 2299363 h 2346960"/>
              <a:gd name="connsiteX18" fmla="*/ 686091 w 2346960"/>
              <a:gd name="connsiteY18" fmla="*/ 2234249 h 2346960"/>
              <a:gd name="connsiteX19" fmla="*/ 727481 w 2346960"/>
              <a:gd name="connsiteY19" fmla="*/ 1999555 h 2346960"/>
              <a:gd name="connsiteX20" fmla="*/ 437402 w 2346960"/>
              <a:gd name="connsiteY20" fmla="*/ 1756150 h 2346960"/>
              <a:gd name="connsiteX21" fmla="*/ 213461 w 2346960"/>
              <a:gd name="connsiteY21" fmla="*/ 1837665 h 2346960"/>
              <a:gd name="connsiteX22" fmla="*/ 118270 w 2346960"/>
              <a:gd name="connsiteY22" fmla="*/ 1672789 h 2346960"/>
              <a:gd name="connsiteX23" fmla="*/ 300834 w 2346960"/>
              <a:gd name="connsiteY23" fmla="*/ 1519607 h 2346960"/>
              <a:gd name="connsiteX24" fmla="*/ 235078 w 2346960"/>
              <a:gd name="connsiteY24" fmla="*/ 1146689 h 2346960"/>
              <a:gd name="connsiteX25" fmla="*/ 11133 w 2346960"/>
              <a:gd name="connsiteY25" fmla="*/ 1065186 h 2346960"/>
              <a:gd name="connsiteX26" fmla="*/ 44192 w 2346960"/>
              <a:gd name="connsiteY26" fmla="*/ 877697 h 2346960"/>
              <a:gd name="connsiteX27" fmla="*/ 282508 w 2346960"/>
              <a:gd name="connsiteY27" fmla="*/ 877703 h 2346960"/>
              <a:gd name="connsiteX28" fmla="*/ 471843 w 2346960"/>
              <a:gd name="connsiteY28" fmla="*/ 549764 h 2346960"/>
              <a:gd name="connsiteX29" fmla="*/ 352680 w 2346960"/>
              <a:gd name="connsiteY29" fmla="*/ 343380 h 2346960"/>
              <a:gd name="connsiteX30" fmla="*/ 498522 w 2346960"/>
              <a:gd name="connsiteY30" fmla="*/ 221005 h 2346960"/>
              <a:gd name="connsiteX31" fmla="*/ 681078 w 2346960"/>
              <a:gd name="connsiteY31" fmla="*/ 374196 h 2346960"/>
              <a:gd name="connsiteX32" fmla="*/ 1036912 w 2346960"/>
              <a:gd name="connsiteY32" fmla="*/ 244683 h 2346960"/>
              <a:gd name="connsiteX33" fmla="*/ 1078289 w 2346960"/>
              <a:gd name="connsiteY33" fmla="*/ 9987 h 2346960"/>
              <a:gd name="connsiteX34" fmla="*/ 1268671 w 2346960"/>
              <a:gd name="connsiteY34" fmla="*/ 9987 h 2346960"/>
              <a:gd name="connsiteX35" fmla="*/ 1310048 w 2346960"/>
              <a:gd name="connsiteY35" fmla="*/ 244683 h 2346960"/>
              <a:gd name="connsiteX36" fmla="*/ 1665882 w 2346960"/>
              <a:gd name="connsiteY36" fmla="*/ 374196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46960" h="2346960">
                <a:moveTo>
                  <a:pt x="1665882" y="374196"/>
                </a:moveTo>
                <a:lnTo>
                  <a:pt x="1848438" y="221005"/>
                </a:lnTo>
                <a:lnTo>
                  <a:pt x="1994280" y="343380"/>
                </a:lnTo>
                <a:lnTo>
                  <a:pt x="1875117" y="549764"/>
                </a:lnTo>
                <a:cubicBezTo>
                  <a:pt x="1959849" y="645081"/>
                  <a:pt x="2024271" y="756664"/>
                  <a:pt x="2064452" y="877703"/>
                </a:cubicBezTo>
                <a:lnTo>
                  <a:pt x="2302768" y="877697"/>
                </a:lnTo>
                <a:lnTo>
                  <a:pt x="2335827" y="1065186"/>
                </a:lnTo>
                <a:lnTo>
                  <a:pt x="2111882" y="1146689"/>
                </a:lnTo>
                <a:cubicBezTo>
                  <a:pt x="2115522" y="1274171"/>
                  <a:pt x="2093148" y="1401058"/>
                  <a:pt x="2046127" y="1519607"/>
                </a:cubicBezTo>
                <a:lnTo>
                  <a:pt x="2228690" y="1672789"/>
                </a:lnTo>
                <a:lnTo>
                  <a:pt x="2133499" y="1837665"/>
                </a:lnTo>
                <a:lnTo>
                  <a:pt x="1909558" y="1756150"/>
                </a:lnTo>
                <a:cubicBezTo>
                  <a:pt x="1830402" y="1856146"/>
                  <a:pt x="1731702" y="1938966"/>
                  <a:pt x="1619479" y="1999555"/>
                </a:cubicBezTo>
                <a:lnTo>
                  <a:pt x="1660869" y="2234249"/>
                </a:lnTo>
                <a:lnTo>
                  <a:pt x="1481968" y="2299363"/>
                </a:lnTo>
                <a:lnTo>
                  <a:pt x="1362815" y="2092973"/>
                </a:lnTo>
                <a:cubicBezTo>
                  <a:pt x="1237902" y="2118694"/>
                  <a:pt x="1109057" y="2118694"/>
                  <a:pt x="984144" y="2092973"/>
                </a:cubicBezTo>
                <a:lnTo>
                  <a:pt x="864992" y="2299363"/>
                </a:lnTo>
                <a:lnTo>
                  <a:pt x="686091" y="2234249"/>
                </a:lnTo>
                <a:lnTo>
                  <a:pt x="727481" y="1999555"/>
                </a:lnTo>
                <a:cubicBezTo>
                  <a:pt x="615259" y="1938966"/>
                  <a:pt x="516558" y="1856146"/>
                  <a:pt x="437402" y="1756150"/>
                </a:cubicBezTo>
                <a:lnTo>
                  <a:pt x="213461" y="1837665"/>
                </a:lnTo>
                <a:lnTo>
                  <a:pt x="118270" y="1672789"/>
                </a:lnTo>
                <a:lnTo>
                  <a:pt x="300834" y="1519607"/>
                </a:lnTo>
                <a:cubicBezTo>
                  <a:pt x="253813" y="1401058"/>
                  <a:pt x="231439" y="1274171"/>
                  <a:pt x="235078" y="1146689"/>
                </a:cubicBezTo>
                <a:lnTo>
                  <a:pt x="11133" y="1065186"/>
                </a:lnTo>
                <a:lnTo>
                  <a:pt x="44192" y="877697"/>
                </a:lnTo>
                <a:lnTo>
                  <a:pt x="282508" y="877703"/>
                </a:lnTo>
                <a:cubicBezTo>
                  <a:pt x="322689" y="756664"/>
                  <a:pt x="387111" y="645082"/>
                  <a:pt x="471843" y="549764"/>
                </a:cubicBezTo>
                <a:lnTo>
                  <a:pt x="352680" y="343380"/>
                </a:lnTo>
                <a:lnTo>
                  <a:pt x="498522" y="221005"/>
                </a:lnTo>
                <a:lnTo>
                  <a:pt x="681078" y="374196"/>
                </a:lnTo>
                <a:cubicBezTo>
                  <a:pt x="789661" y="307303"/>
                  <a:pt x="910735" y="263236"/>
                  <a:pt x="1036912" y="244683"/>
                </a:cubicBezTo>
                <a:lnTo>
                  <a:pt x="1078289" y="9987"/>
                </a:lnTo>
                <a:lnTo>
                  <a:pt x="1268671" y="9987"/>
                </a:lnTo>
                <a:lnTo>
                  <a:pt x="1310048" y="244683"/>
                </a:lnTo>
                <a:cubicBezTo>
                  <a:pt x="1436225" y="263236"/>
                  <a:pt x="1557299" y="307303"/>
                  <a:pt x="1665882" y="37419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703" tIns="572624" rIns="494703" bIns="61367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latin typeface="Calibri" panose="020F0502020204030204" pitchFamily="34" charset="0"/>
              </a:rPr>
              <a:t>Driver Daily Inspections</a:t>
            </a:r>
            <a:endParaRPr lang="en-US" sz="1800" b="1" kern="1200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09796" y="3352798"/>
            <a:ext cx="2054349" cy="2151880"/>
          </a:xfrm>
          <a:custGeom>
            <a:avLst/>
            <a:gdLst>
              <a:gd name="connsiteX0" fmla="*/ 1537160 w 2054349"/>
              <a:gd name="connsiteY0" fmla="*/ 534704 h 2151880"/>
              <a:gd name="connsiteX1" fmla="*/ 1842680 w 2054349"/>
              <a:gd name="connsiteY1" fmla="*/ 451862 h 2151880"/>
              <a:gd name="connsiteX2" fmla="*/ 1957737 w 2054349"/>
              <a:gd name="connsiteY2" fmla="*/ 664663 h 2151880"/>
              <a:gd name="connsiteX3" fmla="*/ 1721121 w 2054349"/>
              <a:gd name="connsiteY3" fmla="*/ 874943 h 2151880"/>
              <a:gd name="connsiteX4" fmla="*/ 1721121 w 2054349"/>
              <a:gd name="connsiteY4" fmla="*/ 1276937 h 2151880"/>
              <a:gd name="connsiteX5" fmla="*/ 1957737 w 2054349"/>
              <a:gd name="connsiteY5" fmla="*/ 1487217 h 2151880"/>
              <a:gd name="connsiteX6" fmla="*/ 1842680 w 2054349"/>
              <a:gd name="connsiteY6" fmla="*/ 1700018 h 2151880"/>
              <a:gd name="connsiteX7" fmla="*/ 1537160 w 2054349"/>
              <a:gd name="connsiteY7" fmla="*/ 1617176 h 2151880"/>
              <a:gd name="connsiteX8" fmla="*/ 1211135 w 2054349"/>
              <a:gd name="connsiteY8" fmla="*/ 1818173 h 2151880"/>
              <a:gd name="connsiteX9" fmla="*/ 1138699 w 2054349"/>
              <a:gd name="connsiteY9" fmla="*/ 2126326 h 2151880"/>
              <a:gd name="connsiteX10" fmla="*/ 915650 w 2054349"/>
              <a:gd name="connsiteY10" fmla="*/ 2126326 h 2151880"/>
              <a:gd name="connsiteX11" fmla="*/ 843214 w 2054349"/>
              <a:gd name="connsiteY11" fmla="*/ 1818173 h 2151880"/>
              <a:gd name="connsiteX12" fmla="*/ 517189 w 2054349"/>
              <a:gd name="connsiteY12" fmla="*/ 1617176 h 2151880"/>
              <a:gd name="connsiteX13" fmla="*/ 211669 w 2054349"/>
              <a:gd name="connsiteY13" fmla="*/ 1700018 h 2151880"/>
              <a:gd name="connsiteX14" fmla="*/ 96612 w 2054349"/>
              <a:gd name="connsiteY14" fmla="*/ 1487217 h 2151880"/>
              <a:gd name="connsiteX15" fmla="*/ 333228 w 2054349"/>
              <a:gd name="connsiteY15" fmla="*/ 1276937 h 2151880"/>
              <a:gd name="connsiteX16" fmla="*/ 333228 w 2054349"/>
              <a:gd name="connsiteY16" fmla="*/ 874943 h 2151880"/>
              <a:gd name="connsiteX17" fmla="*/ 96612 w 2054349"/>
              <a:gd name="connsiteY17" fmla="*/ 664663 h 2151880"/>
              <a:gd name="connsiteX18" fmla="*/ 211669 w 2054349"/>
              <a:gd name="connsiteY18" fmla="*/ 451862 h 2151880"/>
              <a:gd name="connsiteX19" fmla="*/ 517189 w 2054349"/>
              <a:gd name="connsiteY19" fmla="*/ 534704 h 2151880"/>
              <a:gd name="connsiteX20" fmla="*/ 843214 w 2054349"/>
              <a:gd name="connsiteY20" fmla="*/ 333707 h 2151880"/>
              <a:gd name="connsiteX21" fmla="*/ 915650 w 2054349"/>
              <a:gd name="connsiteY21" fmla="*/ 25554 h 2151880"/>
              <a:gd name="connsiteX22" fmla="*/ 1138699 w 2054349"/>
              <a:gd name="connsiteY22" fmla="*/ 25554 h 2151880"/>
              <a:gd name="connsiteX23" fmla="*/ 1211135 w 2054349"/>
              <a:gd name="connsiteY23" fmla="*/ 333707 h 2151880"/>
              <a:gd name="connsiteX24" fmla="*/ 1537160 w 2054349"/>
              <a:gd name="connsiteY24" fmla="*/ 534704 h 21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54349" h="2151880">
                <a:moveTo>
                  <a:pt x="1537160" y="534704"/>
                </a:moveTo>
                <a:lnTo>
                  <a:pt x="1842680" y="451862"/>
                </a:lnTo>
                <a:lnTo>
                  <a:pt x="1957737" y="664663"/>
                </a:lnTo>
                <a:lnTo>
                  <a:pt x="1721121" y="874943"/>
                </a:lnTo>
                <a:cubicBezTo>
                  <a:pt x="1754555" y="1006563"/>
                  <a:pt x="1754555" y="1145317"/>
                  <a:pt x="1721121" y="1276937"/>
                </a:cubicBezTo>
                <a:lnTo>
                  <a:pt x="1957737" y="1487217"/>
                </a:lnTo>
                <a:lnTo>
                  <a:pt x="1842680" y="1700018"/>
                </a:lnTo>
                <a:lnTo>
                  <a:pt x="1537160" y="1617176"/>
                </a:lnTo>
                <a:cubicBezTo>
                  <a:pt x="1447131" y="1713904"/>
                  <a:pt x="1334598" y="1783282"/>
                  <a:pt x="1211135" y="1818173"/>
                </a:cubicBezTo>
                <a:lnTo>
                  <a:pt x="1138699" y="2126326"/>
                </a:lnTo>
                <a:lnTo>
                  <a:pt x="915650" y="2126326"/>
                </a:lnTo>
                <a:lnTo>
                  <a:pt x="843214" y="1818173"/>
                </a:lnTo>
                <a:cubicBezTo>
                  <a:pt x="719751" y="1783281"/>
                  <a:pt x="607218" y="1713904"/>
                  <a:pt x="517189" y="1617176"/>
                </a:cubicBezTo>
                <a:lnTo>
                  <a:pt x="211669" y="1700018"/>
                </a:lnTo>
                <a:lnTo>
                  <a:pt x="96612" y="1487217"/>
                </a:lnTo>
                <a:lnTo>
                  <a:pt x="333228" y="1276937"/>
                </a:lnTo>
                <a:cubicBezTo>
                  <a:pt x="299794" y="1145317"/>
                  <a:pt x="299794" y="1006563"/>
                  <a:pt x="333228" y="874943"/>
                </a:cubicBezTo>
                <a:lnTo>
                  <a:pt x="96612" y="664663"/>
                </a:lnTo>
                <a:lnTo>
                  <a:pt x="211669" y="451862"/>
                </a:lnTo>
                <a:lnTo>
                  <a:pt x="517189" y="534704"/>
                </a:lnTo>
                <a:cubicBezTo>
                  <a:pt x="607218" y="437976"/>
                  <a:pt x="719751" y="368598"/>
                  <a:pt x="843214" y="333707"/>
                </a:cubicBezTo>
                <a:lnTo>
                  <a:pt x="915650" y="25554"/>
                </a:lnTo>
                <a:lnTo>
                  <a:pt x="1138699" y="25554"/>
                </a:lnTo>
                <a:lnTo>
                  <a:pt x="1211135" y="333707"/>
                </a:lnTo>
                <a:cubicBezTo>
                  <a:pt x="1334598" y="368599"/>
                  <a:pt x="1447131" y="437976"/>
                  <a:pt x="1537160" y="5347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4969" tIns="552484" rIns="534969" bIns="5524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Calibri" panose="020F0502020204030204" pitchFamily="34" charset="0"/>
              </a:rPr>
              <a:t>Scheduled Inspections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Calibri" panose="020F0502020204030204" pitchFamily="34" charset="0"/>
              </a:rPr>
              <a:t>Preventative Maintenance</a:t>
            </a:r>
            <a:endParaRPr lang="en-US" sz="1400" b="1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08831" y="2133599"/>
            <a:ext cx="2048256" cy="2048256"/>
          </a:xfrm>
          <a:custGeom>
            <a:avLst/>
            <a:gdLst>
              <a:gd name="connsiteX0" fmla="*/ 1251364 w 1672394"/>
              <a:gd name="connsiteY0" fmla="*/ 423575 h 1672394"/>
              <a:gd name="connsiteX1" fmla="*/ 1498098 w 1672394"/>
              <a:gd name="connsiteY1" fmla="*/ 349214 h 1672394"/>
              <a:gd name="connsiteX2" fmla="*/ 1588888 w 1672394"/>
              <a:gd name="connsiteY2" fmla="*/ 506465 h 1672394"/>
              <a:gd name="connsiteX3" fmla="*/ 1401122 w 1672394"/>
              <a:gd name="connsiteY3" fmla="*/ 682963 h 1672394"/>
              <a:gd name="connsiteX4" fmla="*/ 1401122 w 1672394"/>
              <a:gd name="connsiteY4" fmla="*/ 989431 h 1672394"/>
              <a:gd name="connsiteX5" fmla="*/ 1588888 w 1672394"/>
              <a:gd name="connsiteY5" fmla="*/ 1165929 h 1672394"/>
              <a:gd name="connsiteX6" fmla="*/ 1498098 w 1672394"/>
              <a:gd name="connsiteY6" fmla="*/ 1323180 h 1672394"/>
              <a:gd name="connsiteX7" fmla="*/ 1251364 w 1672394"/>
              <a:gd name="connsiteY7" fmla="*/ 1248819 h 1672394"/>
              <a:gd name="connsiteX8" fmla="*/ 985955 w 1672394"/>
              <a:gd name="connsiteY8" fmla="*/ 1402053 h 1672394"/>
              <a:gd name="connsiteX9" fmla="*/ 926986 w 1672394"/>
              <a:gd name="connsiteY9" fmla="*/ 1652912 h 1672394"/>
              <a:gd name="connsiteX10" fmla="*/ 745408 w 1672394"/>
              <a:gd name="connsiteY10" fmla="*/ 1652912 h 1672394"/>
              <a:gd name="connsiteX11" fmla="*/ 686439 w 1672394"/>
              <a:gd name="connsiteY11" fmla="*/ 1402053 h 1672394"/>
              <a:gd name="connsiteX12" fmla="*/ 421030 w 1672394"/>
              <a:gd name="connsiteY12" fmla="*/ 1248819 h 1672394"/>
              <a:gd name="connsiteX13" fmla="*/ 174296 w 1672394"/>
              <a:gd name="connsiteY13" fmla="*/ 1323180 h 1672394"/>
              <a:gd name="connsiteX14" fmla="*/ 83506 w 1672394"/>
              <a:gd name="connsiteY14" fmla="*/ 1165929 h 1672394"/>
              <a:gd name="connsiteX15" fmla="*/ 271272 w 1672394"/>
              <a:gd name="connsiteY15" fmla="*/ 989431 h 1672394"/>
              <a:gd name="connsiteX16" fmla="*/ 271272 w 1672394"/>
              <a:gd name="connsiteY16" fmla="*/ 682963 h 1672394"/>
              <a:gd name="connsiteX17" fmla="*/ 83506 w 1672394"/>
              <a:gd name="connsiteY17" fmla="*/ 506465 h 1672394"/>
              <a:gd name="connsiteX18" fmla="*/ 174296 w 1672394"/>
              <a:gd name="connsiteY18" fmla="*/ 349214 h 1672394"/>
              <a:gd name="connsiteX19" fmla="*/ 421030 w 1672394"/>
              <a:gd name="connsiteY19" fmla="*/ 423575 h 1672394"/>
              <a:gd name="connsiteX20" fmla="*/ 686439 w 1672394"/>
              <a:gd name="connsiteY20" fmla="*/ 270341 h 1672394"/>
              <a:gd name="connsiteX21" fmla="*/ 745408 w 1672394"/>
              <a:gd name="connsiteY21" fmla="*/ 19482 h 1672394"/>
              <a:gd name="connsiteX22" fmla="*/ 926986 w 1672394"/>
              <a:gd name="connsiteY22" fmla="*/ 19482 h 1672394"/>
              <a:gd name="connsiteX23" fmla="*/ 985955 w 1672394"/>
              <a:gd name="connsiteY23" fmla="*/ 270341 h 1672394"/>
              <a:gd name="connsiteX24" fmla="*/ 1251364 w 1672394"/>
              <a:gd name="connsiteY24" fmla="*/ 423575 h 16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2394" h="1672394">
                <a:moveTo>
                  <a:pt x="1076432" y="423037"/>
                </a:moveTo>
                <a:lnTo>
                  <a:pt x="1255310" y="312249"/>
                </a:lnTo>
                <a:lnTo>
                  <a:pt x="1360145" y="417083"/>
                </a:lnTo>
                <a:lnTo>
                  <a:pt x="1249357" y="595962"/>
                </a:lnTo>
                <a:cubicBezTo>
                  <a:pt x="1292028" y="669349"/>
                  <a:pt x="1314383" y="752776"/>
                  <a:pt x="1314121" y="837666"/>
                </a:cubicBezTo>
                <a:lnTo>
                  <a:pt x="1499506" y="937186"/>
                </a:lnTo>
                <a:lnTo>
                  <a:pt x="1461133" y="1080392"/>
                </a:lnTo>
                <a:lnTo>
                  <a:pt x="1250826" y="1073887"/>
                </a:lnTo>
                <a:cubicBezTo>
                  <a:pt x="1208607" y="1147534"/>
                  <a:pt x="1147534" y="1208607"/>
                  <a:pt x="1073887" y="1250826"/>
                </a:cubicBezTo>
                <a:lnTo>
                  <a:pt x="1080392" y="1461134"/>
                </a:lnTo>
                <a:lnTo>
                  <a:pt x="937186" y="1499506"/>
                </a:lnTo>
                <a:lnTo>
                  <a:pt x="837666" y="1314121"/>
                </a:lnTo>
                <a:cubicBezTo>
                  <a:pt x="752776" y="1314382"/>
                  <a:pt x="669349" y="1292028"/>
                  <a:pt x="595962" y="1249357"/>
                </a:cubicBezTo>
                <a:lnTo>
                  <a:pt x="417084" y="1360145"/>
                </a:lnTo>
                <a:lnTo>
                  <a:pt x="312249" y="1255311"/>
                </a:lnTo>
                <a:lnTo>
                  <a:pt x="423037" y="1076432"/>
                </a:lnTo>
                <a:cubicBezTo>
                  <a:pt x="380366" y="1003045"/>
                  <a:pt x="358011" y="919618"/>
                  <a:pt x="358273" y="834728"/>
                </a:cubicBezTo>
                <a:lnTo>
                  <a:pt x="172888" y="735208"/>
                </a:lnTo>
                <a:lnTo>
                  <a:pt x="211261" y="592002"/>
                </a:lnTo>
                <a:lnTo>
                  <a:pt x="421568" y="598507"/>
                </a:lnTo>
                <a:cubicBezTo>
                  <a:pt x="463787" y="524860"/>
                  <a:pt x="524860" y="463787"/>
                  <a:pt x="598507" y="421568"/>
                </a:cubicBezTo>
                <a:lnTo>
                  <a:pt x="592002" y="211260"/>
                </a:lnTo>
                <a:lnTo>
                  <a:pt x="735208" y="172888"/>
                </a:lnTo>
                <a:lnTo>
                  <a:pt x="834728" y="358273"/>
                </a:lnTo>
                <a:cubicBezTo>
                  <a:pt x="919618" y="358012"/>
                  <a:pt x="1003045" y="380366"/>
                  <a:pt x="1076432" y="42303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5056" tIns="575057" rIns="575056" bIns="5750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Calibri" panose="020F0502020204030204" pitchFamily="34" charset="0"/>
              </a:rPr>
              <a:t>Company Oversight</a:t>
            </a:r>
            <a:endParaRPr lang="en-US" sz="1600" b="1" kern="1200" dirty="0">
              <a:latin typeface="Calibri" panose="020F0502020204030204" pitchFamily="34" charset="0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4026573" y="3699233"/>
            <a:ext cx="3004108" cy="3004108"/>
          </a:xfrm>
          <a:prstGeom prst="circularArrow">
            <a:avLst>
              <a:gd name="adj1" fmla="val 4688"/>
              <a:gd name="adj2" fmla="val 299029"/>
              <a:gd name="adj3" fmla="val 2517941"/>
              <a:gd name="adj4" fmla="val 15857457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hape 9"/>
          <p:cNvSpPr/>
          <p:nvPr/>
        </p:nvSpPr>
        <p:spPr>
          <a:xfrm>
            <a:off x="1904995" y="3200397"/>
            <a:ext cx="2182672" cy="218267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ircular Arrow 10"/>
          <p:cNvSpPr/>
          <p:nvPr/>
        </p:nvSpPr>
        <p:spPr>
          <a:xfrm>
            <a:off x="3409921" y="1954901"/>
            <a:ext cx="2353360" cy="235336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3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114800" y="1937300"/>
            <a:ext cx="4648200" cy="1216800"/>
          </a:xfrm>
          <a:custGeom>
            <a:avLst/>
            <a:gdLst>
              <a:gd name="connsiteX0" fmla="*/ 0 w 4648200"/>
              <a:gd name="connsiteY0" fmla="*/ 202804 h 1216800"/>
              <a:gd name="connsiteX1" fmla="*/ 202804 w 4648200"/>
              <a:gd name="connsiteY1" fmla="*/ 0 h 1216800"/>
              <a:gd name="connsiteX2" fmla="*/ 4445396 w 4648200"/>
              <a:gd name="connsiteY2" fmla="*/ 0 h 1216800"/>
              <a:gd name="connsiteX3" fmla="*/ 4648200 w 4648200"/>
              <a:gd name="connsiteY3" fmla="*/ 202804 h 1216800"/>
              <a:gd name="connsiteX4" fmla="*/ 4648200 w 4648200"/>
              <a:gd name="connsiteY4" fmla="*/ 1013996 h 1216800"/>
              <a:gd name="connsiteX5" fmla="*/ 4445396 w 4648200"/>
              <a:gd name="connsiteY5" fmla="*/ 1216800 h 1216800"/>
              <a:gd name="connsiteX6" fmla="*/ 202804 w 4648200"/>
              <a:gd name="connsiteY6" fmla="*/ 1216800 h 1216800"/>
              <a:gd name="connsiteX7" fmla="*/ 0 w 4648200"/>
              <a:gd name="connsiteY7" fmla="*/ 1013996 h 1216800"/>
              <a:gd name="connsiteX8" fmla="*/ 0 w 4648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4445396" y="0"/>
                </a:lnTo>
                <a:cubicBezTo>
                  <a:pt x="4557402" y="0"/>
                  <a:pt x="4648200" y="90798"/>
                  <a:pt x="4648200" y="202804"/>
                </a:cubicBezTo>
                <a:lnTo>
                  <a:pt x="4648200" y="1013996"/>
                </a:lnTo>
                <a:cubicBezTo>
                  <a:pt x="4648200" y="1126002"/>
                  <a:pt x="4557402" y="1216800"/>
                  <a:pt x="4445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Calibri" panose="020F0502020204030204" pitchFamily="34" charset="0"/>
              </a:rPr>
              <a:t>Pre Trip Inspection</a:t>
            </a:r>
            <a:endParaRPr lang="en-US" sz="4000" kern="1200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14800" y="3341300"/>
            <a:ext cx="4648200" cy="1216800"/>
          </a:xfrm>
          <a:custGeom>
            <a:avLst/>
            <a:gdLst>
              <a:gd name="connsiteX0" fmla="*/ 0 w 4648200"/>
              <a:gd name="connsiteY0" fmla="*/ 202804 h 1216800"/>
              <a:gd name="connsiteX1" fmla="*/ 202804 w 4648200"/>
              <a:gd name="connsiteY1" fmla="*/ 0 h 1216800"/>
              <a:gd name="connsiteX2" fmla="*/ 4445396 w 4648200"/>
              <a:gd name="connsiteY2" fmla="*/ 0 h 1216800"/>
              <a:gd name="connsiteX3" fmla="*/ 4648200 w 4648200"/>
              <a:gd name="connsiteY3" fmla="*/ 202804 h 1216800"/>
              <a:gd name="connsiteX4" fmla="*/ 4648200 w 4648200"/>
              <a:gd name="connsiteY4" fmla="*/ 1013996 h 1216800"/>
              <a:gd name="connsiteX5" fmla="*/ 4445396 w 4648200"/>
              <a:gd name="connsiteY5" fmla="*/ 1216800 h 1216800"/>
              <a:gd name="connsiteX6" fmla="*/ 202804 w 4648200"/>
              <a:gd name="connsiteY6" fmla="*/ 1216800 h 1216800"/>
              <a:gd name="connsiteX7" fmla="*/ 0 w 4648200"/>
              <a:gd name="connsiteY7" fmla="*/ 1013996 h 1216800"/>
              <a:gd name="connsiteX8" fmla="*/ 0 w 4648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4445396" y="0"/>
                </a:lnTo>
                <a:cubicBezTo>
                  <a:pt x="4557402" y="0"/>
                  <a:pt x="4648200" y="90798"/>
                  <a:pt x="4648200" y="202804"/>
                </a:cubicBezTo>
                <a:lnTo>
                  <a:pt x="4648200" y="1013996"/>
                </a:lnTo>
                <a:cubicBezTo>
                  <a:pt x="4648200" y="1126002"/>
                  <a:pt x="4557402" y="1216800"/>
                  <a:pt x="4445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Calibri" panose="020F0502020204030204" pitchFamily="34" charset="0"/>
              </a:rPr>
              <a:t>Post Trip Inspection</a:t>
            </a:r>
            <a:endParaRPr lang="en-US" sz="40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14800" y="4745300"/>
            <a:ext cx="4648200" cy="1216800"/>
          </a:xfrm>
          <a:custGeom>
            <a:avLst/>
            <a:gdLst>
              <a:gd name="connsiteX0" fmla="*/ 0 w 4648200"/>
              <a:gd name="connsiteY0" fmla="*/ 202804 h 1216800"/>
              <a:gd name="connsiteX1" fmla="*/ 202804 w 4648200"/>
              <a:gd name="connsiteY1" fmla="*/ 0 h 1216800"/>
              <a:gd name="connsiteX2" fmla="*/ 4445396 w 4648200"/>
              <a:gd name="connsiteY2" fmla="*/ 0 h 1216800"/>
              <a:gd name="connsiteX3" fmla="*/ 4648200 w 4648200"/>
              <a:gd name="connsiteY3" fmla="*/ 202804 h 1216800"/>
              <a:gd name="connsiteX4" fmla="*/ 4648200 w 4648200"/>
              <a:gd name="connsiteY4" fmla="*/ 1013996 h 1216800"/>
              <a:gd name="connsiteX5" fmla="*/ 4445396 w 4648200"/>
              <a:gd name="connsiteY5" fmla="*/ 1216800 h 1216800"/>
              <a:gd name="connsiteX6" fmla="*/ 202804 w 4648200"/>
              <a:gd name="connsiteY6" fmla="*/ 1216800 h 1216800"/>
              <a:gd name="connsiteX7" fmla="*/ 0 w 4648200"/>
              <a:gd name="connsiteY7" fmla="*/ 1013996 h 1216800"/>
              <a:gd name="connsiteX8" fmla="*/ 0 w 4648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4445396" y="0"/>
                </a:lnTo>
                <a:cubicBezTo>
                  <a:pt x="4557402" y="0"/>
                  <a:pt x="4648200" y="90798"/>
                  <a:pt x="4648200" y="202804"/>
                </a:cubicBezTo>
                <a:lnTo>
                  <a:pt x="4648200" y="1013996"/>
                </a:lnTo>
                <a:cubicBezTo>
                  <a:pt x="4648200" y="1126002"/>
                  <a:pt x="4557402" y="1216800"/>
                  <a:pt x="4445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459" tIns="158459" rIns="158459" bIns="15845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latin typeface="Calibri" panose="020F0502020204030204" pitchFamily="34" charset="0"/>
              </a:rPr>
              <a:t>Inspections While in Operation</a:t>
            </a:r>
            <a:endParaRPr lang="en-US" sz="2600" kern="1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Inspections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3764"/>
            <a:ext cx="343981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299299" y="12205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Service Brakes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23087" y="12205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Parking Brakes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46875" y="12205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Steering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99299" y="2635643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Lighting/Reflectors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23087" y="2635643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Horn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46875" y="2635643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Windshield Wipers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299299" y="40507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Rearview Mirrors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23087" y="40507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Coupling Devices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46875" y="40507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B50794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Wheels &amp; Rims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11193" y="5465919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8D792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Emergency Supplies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34981" y="5465919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07B54D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Yesterday’s DVIR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Trip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299299" y="12459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Service Brakes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23087" y="12459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Parking Brakes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46875" y="1245905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Steering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99299" y="2661043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8D792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Lighting/Reflectors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23087" y="2661043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B50794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Horn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46874" y="2661042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rgbClr val="07B54D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Windshield Wipers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299299" y="40761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Rearview Mirrors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23087" y="40761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Coupling Devices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46875" y="4076181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Wheels &amp; Rims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23087" y="5491319"/>
            <a:ext cx="2021625" cy="1212975"/>
          </a:xfrm>
          <a:custGeom>
            <a:avLst/>
            <a:gdLst>
              <a:gd name="connsiteX0" fmla="*/ 0 w 2021625"/>
              <a:gd name="connsiteY0" fmla="*/ 0 h 1212975"/>
              <a:gd name="connsiteX1" fmla="*/ 2021625 w 2021625"/>
              <a:gd name="connsiteY1" fmla="*/ 0 h 1212975"/>
              <a:gd name="connsiteX2" fmla="*/ 2021625 w 2021625"/>
              <a:gd name="connsiteY2" fmla="*/ 1212975 h 1212975"/>
              <a:gd name="connsiteX3" fmla="*/ 0 w 2021625"/>
              <a:gd name="connsiteY3" fmla="*/ 1212975 h 1212975"/>
              <a:gd name="connsiteX4" fmla="*/ 0 w 2021625"/>
              <a:gd name="connsiteY4" fmla="*/ 0 h 1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625" h="1212975">
                <a:moveTo>
                  <a:pt x="0" y="0"/>
                </a:moveTo>
                <a:lnTo>
                  <a:pt x="2021625" y="0"/>
                </a:lnTo>
                <a:lnTo>
                  <a:pt x="2021625" y="1212975"/>
                </a:lnTo>
                <a:lnTo>
                  <a:pt x="0" y="121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latin typeface="Calibri" panose="020F0502020204030204" pitchFamily="34" charset="0"/>
              </a:rPr>
              <a:t>Emergency Supplies</a:t>
            </a:r>
            <a:endParaRPr lang="en-US" sz="1900" kern="1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Trip Inspection DVIR*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each driver’s day</a:t>
            </a:r>
          </a:p>
          <a:p>
            <a:r>
              <a:rPr lang="en-US" dirty="0" smtClean="0"/>
              <a:t>Each vehicle operated</a:t>
            </a:r>
          </a:p>
          <a:p>
            <a:r>
              <a:rPr lang="en-US" dirty="0" smtClean="0"/>
              <a:t>Must note safety defects</a:t>
            </a:r>
          </a:p>
          <a:p>
            <a:r>
              <a:rPr lang="en-US" dirty="0" smtClean="0"/>
              <a:t>Must have 3 signatures if safety defect if noted</a:t>
            </a:r>
          </a:p>
          <a:p>
            <a:r>
              <a:rPr lang="en-US" dirty="0" smtClean="0"/>
              <a:t>Must be retained for 90 days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*No defect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DVIR*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DVIR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6011426"/>
          </a:xfrm>
        </p:spPr>
      </p:pic>
      <p:sp>
        <p:nvSpPr>
          <p:cNvPr id="2" name="TextBox 1"/>
          <p:cNvSpPr txBox="1"/>
          <p:nvPr/>
        </p:nvSpPr>
        <p:spPr>
          <a:xfrm>
            <a:off x="1899138" y="58146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2590800"/>
            <a:ext cx="422016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145" y="1467139"/>
            <a:ext cx="8305800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i"/>
              </a:rPr>
              <a:t>Systematically Inspect, Maintain &amp; Repair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590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Procedures in place for systematic inspection, maintenance &amp; repair of all vehicles.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Maintain accurate records of all inspections, maintenance &amp; repair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9622"/>
            <a:ext cx="5562600" cy="558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 Qualifications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49" y="2770188"/>
            <a:ext cx="6692314" cy="3267075"/>
          </a:xfrm>
        </p:spPr>
      </p:pic>
    </p:spTree>
    <p:extLst>
      <p:ext uri="{BB962C8B-B14F-4D97-AF65-F5344CB8AC3E}">
        <p14:creationId xmlns:p14="http://schemas.microsoft.com/office/powerpoint/2010/main" val="3009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8686"/>
            <a:ext cx="5486400" cy="553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Brake Inspector Qualifications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5626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Service Due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2386"/>
            <a:ext cx="6400800" cy="55032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260702" cy="54146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Systematically Inspect </a:t>
            </a:r>
            <a:br>
              <a:rPr lang="en-US" dirty="0" smtClean="0"/>
            </a:br>
            <a:r>
              <a:rPr lang="en-US" dirty="0" smtClean="0"/>
              <a:t>Maintain &amp;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495801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Schedule of inspections to be performed include type and due date.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Inspection, repair and maintenance records.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743200"/>
            <a:ext cx="3105297" cy="2667000"/>
            <a:chOff x="533400" y="2743200"/>
            <a:chExt cx="3105297" cy="2667000"/>
          </a:xfrm>
        </p:grpSpPr>
        <p:pic>
          <p:nvPicPr>
            <p:cNvPr id="7" name="Content Placeholder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2743200"/>
              <a:ext cx="31052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006064">
              <a:off x="1905000" y="3962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Vehicle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Maintenance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0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Systematically Inspect </a:t>
            </a:r>
            <a:br>
              <a:rPr lang="en-US" dirty="0" smtClean="0"/>
            </a:br>
            <a:r>
              <a:rPr lang="en-US" dirty="0" smtClean="0"/>
              <a:t>Maintain &amp;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495801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Vehicle Maintenance File</a:t>
            </a:r>
          </a:p>
          <a:p>
            <a:pPr marL="0" indent="0">
              <a:buNone/>
            </a:pPr>
            <a:r>
              <a:rPr lang="en-US" dirty="0" smtClean="0"/>
              <a:t>Identifying Information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Company Number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Serial Number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Year and tire size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743200"/>
            <a:ext cx="3105297" cy="2667000"/>
            <a:chOff x="533400" y="2743200"/>
            <a:chExt cx="3105297" cy="2667000"/>
          </a:xfrm>
        </p:grpSpPr>
        <p:pic>
          <p:nvPicPr>
            <p:cNvPr id="7" name="Content Placeholder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2743200"/>
              <a:ext cx="31052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006064">
              <a:off x="1905000" y="3962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Vehicle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Maintenance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Systematically Inspect </a:t>
            </a:r>
            <a:br>
              <a:rPr lang="en-US" dirty="0" smtClean="0"/>
            </a:br>
            <a:r>
              <a:rPr lang="en-US" dirty="0" smtClean="0"/>
              <a:t>Maintain &amp;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495801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Roadside Inspection Reports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Certify within 15 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Retain for 12 months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743200"/>
            <a:ext cx="3105297" cy="2667000"/>
            <a:chOff x="533400" y="2743200"/>
            <a:chExt cx="3105297" cy="2667000"/>
          </a:xfrm>
        </p:grpSpPr>
        <p:pic>
          <p:nvPicPr>
            <p:cNvPr id="7" name="Content Placeholder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2743200"/>
              <a:ext cx="31052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006064">
              <a:off x="1905000" y="3962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Vehicle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Maintenance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Systematically Inspect </a:t>
            </a:r>
            <a:br>
              <a:rPr lang="en-US" dirty="0" smtClean="0"/>
            </a:br>
            <a:r>
              <a:rPr lang="en-US" dirty="0" smtClean="0"/>
              <a:t>Maintain &amp;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495801" cy="32670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Annual Inspections</a:t>
            </a:r>
          </a:p>
          <a:p>
            <a:pPr marL="0" indent="0">
              <a:buNone/>
            </a:pPr>
            <a:r>
              <a:rPr lang="en-US" dirty="0" smtClean="0"/>
              <a:t>Qualified Inspector</a:t>
            </a:r>
          </a:p>
          <a:p>
            <a:pPr marL="0" indent="0">
              <a:buNone/>
            </a:pPr>
            <a:r>
              <a:rPr lang="en-US" dirty="0" smtClean="0"/>
              <a:t>12 months</a:t>
            </a:r>
          </a:p>
          <a:p>
            <a:pPr marL="0" indent="0">
              <a:buNone/>
            </a:pPr>
            <a:r>
              <a:rPr lang="en-US" dirty="0" smtClean="0"/>
              <a:t>Minimum Periodic Inspection Standards – Appendix 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743200"/>
            <a:ext cx="3105297" cy="2667000"/>
            <a:chOff x="533400" y="2743200"/>
            <a:chExt cx="3105297" cy="2667000"/>
          </a:xfrm>
        </p:grpSpPr>
        <p:pic>
          <p:nvPicPr>
            <p:cNvPr id="7" name="Content Placeholder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2743200"/>
              <a:ext cx="31052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006064">
              <a:off x="1905000" y="3962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Vehicle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Maintenance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927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maintenance, inspection and repair schedule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inspecting mechanic file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inspecting DVIR’s to ensure compliance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tracking system for annual inspections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2364615" cy="2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0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3420189" cy="4339818"/>
          </a:xfrm>
        </p:spPr>
      </p:pic>
    </p:spTree>
    <p:extLst>
      <p:ext uri="{BB962C8B-B14F-4D97-AF65-F5344CB8AC3E}">
        <p14:creationId xmlns:p14="http://schemas.microsoft.com/office/powerpoint/2010/main" val="4171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95151" cy="4871058"/>
          </a:xfrm>
        </p:spPr>
      </p:pic>
    </p:spTree>
    <p:extLst>
      <p:ext uri="{BB962C8B-B14F-4D97-AF65-F5344CB8AC3E}">
        <p14:creationId xmlns:p14="http://schemas.microsoft.com/office/powerpoint/2010/main" val="8347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" y="1219200"/>
            <a:ext cx="8027996" cy="5461000"/>
          </a:xfrm>
        </p:spPr>
      </p:pic>
    </p:spTree>
    <p:extLst>
      <p:ext uri="{BB962C8B-B14F-4D97-AF65-F5344CB8AC3E}">
        <p14:creationId xmlns:p14="http://schemas.microsoft.com/office/powerpoint/2010/main" val="29756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219200"/>
            <a:ext cx="2762250" cy="16573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2711158" cy="15240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3" y="4800600"/>
            <a:ext cx="2857500" cy="160020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67200" y="1600200"/>
            <a:ext cx="4343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2012 LARGE TRUCK AND BUS  RELATED FATALITIES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4397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055" y="3347591"/>
            <a:ext cx="4343400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2013 LARGE TRUCK AND BUS  RELATED FATALITIES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4436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1055" y="5062091"/>
            <a:ext cx="4343400" cy="107721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2014 LARGE TRUCK AND BUS  RELATED FATALITIES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4278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6400799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Source: FMCSA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Maintenance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9" y="1219200"/>
            <a:ext cx="8251562" cy="546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5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219200"/>
            <a:ext cx="4343399" cy="5461000"/>
          </a:xfrm>
        </p:spPr>
        <p:txBody>
          <a:bodyPr/>
          <a:lstStyle/>
          <a:p>
            <a:r>
              <a:rPr lang="en-US" sz="2000" dirty="0" smtClean="0"/>
              <a:t>Failure to maintain brakes – resulting in fatal collision with car</a:t>
            </a:r>
          </a:p>
          <a:p>
            <a:r>
              <a:rPr lang="en-US" sz="2000" dirty="0" smtClean="0"/>
              <a:t>Mechanic, owner and operator charged to vehicular homicide</a:t>
            </a:r>
          </a:p>
          <a:p>
            <a:r>
              <a:rPr lang="en-US" sz="2000" dirty="0" smtClean="0"/>
              <a:t>More at stake here than DOT fines for non-compliance of the regulations</a:t>
            </a:r>
          </a:p>
          <a:p>
            <a:r>
              <a:rPr lang="en-US" sz="2000" dirty="0" smtClean="0"/>
              <a:t>If your vehicle is involved in an accident and its found that your non-compliance was the cause, you will more than likely be criminally charged</a:t>
            </a:r>
          </a:p>
          <a:p>
            <a:r>
              <a:rPr lang="en-US" sz="2000" dirty="0" smtClean="0"/>
              <a:t>If regulations were followed, the driver would still be alive today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CONSEQUENSES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733800" cy="307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927" y="1501583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FATAL ACCIDENT</a:t>
            </a:r>
            <a:endParaRPr lang="en-US" sz="48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11137</TotalTime>
  <Words>391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Theme2</vt:lpstr>
      <vt:lpstr>Vehicle Maintenance</vt:lpstr>
      <vt:lpstr>RESOURCES</vt:lpstr>
      <vt:lpstr>RESOURCES</vt:lpstr>
      <vt:lpstr>RESOURCES</vt:lpstr>
      <vt:lpstr>RESOURCES</vt:lpstr>
      <vt:lpstr>RESOURCES</vt:lpstr>
      <vt:lpstr>STATISTICS</vt:lpstr>
      <vt:lpstr>Vehicle Maintenance</vt:lpstr>
      <vt:lpstr>CONSEQUENSES</vt:lpstr>
      <vt:lpstr>VEHICLE MAINTENANCE</vt:lpstr>
      <vt:lpstr>VEHICLE MAINTENANCE</vt:lpstr>
      <vt:lpstr>VEHICLE MAINTENANCE</vt:lpstr>
      <vt:lpstr>Driver Inspections</vt:lpstr>
      <vt:lpstr>Pre Trip Inspection</vt:lpstr>
      <vt:lpstr>Post Trip Inspection DVIR*</vt:lpstr>
      <vt:lpstr>DVIR*</vt:lpstr>
      <vt:lpstr>DVIR</vt:lpstr>
      <vt:lpstr>Maintenance Program</vt:lpstr>
      <vt:lpstr>Inspector Qualifications</vt:lpstr>
      <vt:lpstr>Brake Inspector Qualifications</vt:lpstr>
      <vt:lpstr>Vehicle Service Due Status</vt:lpstr>
      <vt:lpstr>Maintenance Record</vt:lpstr>
      <vt:lpstr>Annual Inspection</vt:lpstr>
      <vt:lpstr>Systematically Inspect  Maintain &amp; Repair</vt:lpstr>
      <vt:lpstr>Systematically Inspect  Maintain &amp; Repair</vt:lpstr>
      <vt:lpstr>Systematically Inspect  Maintain &amp; Repair</vt:lpstr>
      <vt:lpstr>Systematically Inspect  Maintain &amp; Repair</vt:lpstr>
      <vt:lpstr>COMMON MISTAKES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Hours of Service 101</dc:title>
  <dc:creator>Brendan Riley</dc:creator>
  <cp:lastModifiedBy>Brendan Riley</cp:lastModifiedBy>
  <cp:revision>74</cp:revision>
  <dcterms:created xsi:type="dcterms:W3CDTF">2015-08-04T19:21:35Z</dcterms:created>
  <dcterms:modified xsi:type="dcterms:W3CDTF">2015-10-05T22:01:19Z</dcterms:modified>
</cp:coreProperties>
</file>